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30"/>
  </p:notesMasterIdLst>
  <p:sldIdLst>
    <p:sldId id="264" r:id="rId8"/>
    <p:sldId id="263" r:id="rId9"/>
    <p:sldId id="257" r:id="rId10"/>
    <p:sldId id="258" r:id="rId11"/>
    <p:sldId id="259" r:id="rId12"/>
    <p:sldId id="260" r:id="rId13"/>
    <p:sldId id="262" r:id="rId14"/>
    <p:sldId id="265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66" r:id="rId23"/>
    <p:sldId id="269" r:id="rId24"/>
    <p:sldId id="271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1CFE2-B412-473C-A040-B11624E22D4A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526B4-37FC-4DC0-9607-00F76B27E4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54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526B4-37FC-4DC0-9607-00F76B27E4B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6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526B4-37FC-4DC0-9607-00F76B27E4B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07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219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9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8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1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902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2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942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62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29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7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8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7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844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2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47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50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36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8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0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08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44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61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0199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52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7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69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7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731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676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579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917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1186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7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0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92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811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2078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372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524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6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593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6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1139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089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807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921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0286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9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33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303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714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393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757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5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4311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5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3170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7938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661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347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67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5568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2139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72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9131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124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663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9224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631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8790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716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61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0866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669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666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9820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139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697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4047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7921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3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9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8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9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9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9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5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8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8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8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6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7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9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0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554F-ADB8-403B-8337-915849369BE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F82D-8B9E-4E40-BB13-359840EE5C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80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obuchonok.ru/node/425" TargetMode="Externa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spu.ru/upload/documents/2015/10/19/71da327648fc882ccefc7530c24077b1/proektnaya-deyatelnost-v-obrazovatelnom-uchrezhdenii.pdf" TargetMode="External"/><Relationship Id="rId2" Type="http://schemas.openxmlformats.org/officeDocument/2006/relationships/hyperlink" Target="https://ntt.asurso.ru/res/2017/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User\Desktop\&#1087;&#1077;&#1076;&#1089;&#1086;&#1074;&#1077;&#1090;\proektnaja_dejatelnost_uchashhikhsja.pdf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61153" y="4368094"/>
            <a:ext cx="4427984" cy="1437170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Заплетаева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Ирина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Наелевна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8024" y="3429000"/>
            <a:ext cx="3885565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42901" y="1556792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4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" pitchFamily="18" charset="0"/>
                <a:ea typeface="+mj-ea"/>
                <a:cs typeface="+mj-cs"/>
              </a:rPr>
              <a:t>Этапы проектной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42503"/>
            <a:ext cx="7583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lang="ru-RU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«Средняя общеобразовательная школа №7 г. Лениногорска»</a:t>
            </a:r>
            <a:br>
              <a:rPr lang="ru-RU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 «Лениногорский муниципальный район»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99014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5" y="404714"/>
            <a:ext cx="8579296" cy="5721499"/>
          </a:xfrm>
        </p:spPr>
        <p:txBody>
          <a:bodyPr>
            <a:normAutofit fontScale="70000" lnSpcReduction="20000"/>
          </a:bodyPr>
          <a:lstStyle/>
          <a:p>
            <a:pPr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Проект</a:t>
            </a:r>
            <a:r>
              <a:rPr lang="ru-RU" sz="4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– это комплекс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взаимосвязанных мероприятий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направленных на достижение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четко обозначенной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цели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в течение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заданного периода времени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 ориентацией на четкие требования к качеству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конкретного результата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с использованием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ограниченных финансов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других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ресурсов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в условиях активного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взаимодействия с внешней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средой.</a:t>
            </a:r>
            <a:endParaRPr lang="ru-RU" sz="2400" dirty="0" smtClean="0">
              <a:ea typeface="Calibri"/>
              <a:cs typeface="Times New Roman"/>
            </a:endParaRPr>
          </a:p>
          <a:p>
            <a:pPr indent="0" algn="just">
              <a:lnSpc>
                <a:spcPct val="120000"/>
              </a:lnSpc>
              <a:spcAft>
                <a:spcPts val="0"/>
              </a:spcAft>
              <a:buNone/>
            </a:pPr>
            <a:endParaRPr lang="ru-RU" sz="2400" b="1" dirty="0" smtClean="0">
              <a:solidFill>
                <a:srgbClr val="FF0000"/>
              </a:solidFill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Проект</a:t>
            </a:r>
            <a:r>
              <a:rPr lang="ru-RU" sz="4600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ru-RU" sz="4600" b="1" dirty="0">
                <a:latin typeface="Times New Roman"/>
                <a:ea typeface="Calibri"/>
                <a:cs typeface="Times New Roman"/>
              </a:rPr>
              <a:t>- это «пять П».</a:t>
            </a:r>
            <a:endParaRPr lang="ru-RU" sz="4600" dirty="0">
              <a:ea typeface="Calibri"/>
              <a:cs typeface="Times New Roman"/>
            </a:endParaRPr>
          </a:p>
          <a:p>
            <a:pPr marL="857250" indent="-514350" algn="just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Проблема</a:t>
            </a:r>
            <a:endParaRPr lang="ru-RU" sz="2400" dirty="0">
              <a:ea typeface="Calibri"/>
              <a:cs typeface="Times New Roman"/>
            </a:endParaRPr>
          </a:p>
          <a:p>
            <a:pPr marL="857250" indent="-514350" algn="just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Проектирование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(планирование) </a:t>
            </a:r>
            <a:endParaRPr lang="ru-RU" sz="2400" dirty="0">
              <a:ea typeface="Calibri"/>
              <a:cs typeface="Times New Roman"/>
            </a:endParaRPr>
          </a:p>
          <a:p>
            <a:pPr marL="857250" indent="-514350" algn="just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Поиск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информации</a:t>
            </a:r>
            <a:endParaRPr lang="ru-RU" sz="2400" dirty="0">
              <a:ea typeface="Calibri"/>
              <a:cs typeface="Times New Roman"/>
            </a:endParaRPr>
          </a:p>
          <a:p>
            <a:pPr marL="857250" indent="-514350" algn="just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Продукт </a:t>
            </a:r>
            <a:endParaRPr lang="ru-RU" sz="2400" dirty="0">
              <a:ea typeface="Calibri"/>
              <a:cs typeface="Times New Roman"/>
            </a:endParaRPr>
          </a:p>
          <a:p>
            <a:pPr marL="857250" indent="-514350" algn="just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Презентация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099" y="4149080"/>
            <a:ext cx="3479370" cy="2609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56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6" y="93360"/>
            <a:ext cx="8479968" cy="650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4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3998" cy="639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6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712968" cy="653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46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5222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55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53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4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188640"/>
            <a:ext cx="7992888" cy="370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7532" y="3897102"/>
            <a:ext cx="8037206" cy="2226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30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f.ppt-online.org/files/slide/q/qHgPheuG4S86TRjIDlZ9tAQKJmbrwzvYOXs37n/slide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17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asiliotti.com/wp-content/uploads/2017/06/%D0%BA%D0%B0%D0%BA-%D0%BF%D1%80%D0%B0%D0%B2%D0%B8%D0%BB%D1%8C%D0%BD%D0%BE-%D1%81%D1%82%D0%B0%D0%B2%D0%B8%D1%82%D1%8C-%D1%86%D0%B5%D0%BB%D0%B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8856984" cy="655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43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.ppt-online.org/files/slide/3/3PdloB9OJW5TDr7AyCIFzSj8bEkfUag6HRXmt4/slide-5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88640"/>
            <a:ext cx="8568952" cy="646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7197" y="4747765"/>
            <a:ext cx="3586188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До15 июля 2020 года похудеть на 2 кг, используя ежедневные тренировки по 20 минут в день в течении 3-х месяцев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0091" y="4653136"/>
            <a:ext cx="7186588" cy="1715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9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f.ppt-online.org/files1/slide/w/wuUjob34A7i9ZQHWh2vVlcJDGKkNg6maR81tOPpFn/slide-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1"/>
            <a:ext cx="8424936" cy="654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00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65128"/>
            <a:ext cx="5688632" cy="5435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24568"/>
            <a:ext cx="8712968" cy="557278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600" b="0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Форма гипотезы заключается в применении при формулировании и написании текста гипотезы своеобразной формулы: </a:t>
            </a:r>
            <a:r>
              <a:rPr lang="ru-RU" sz="2600" b="1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"если ..., то ...". </a:t>
            </a:r>
          </a:p>
          <a:p>
            <a:pPr marL="0" indent="0" algn="just">
              <a:buNone/>
            </a:pP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Проблемная ситуация.</a:t>
            </a:r>
            <a:r>
              <a:rPr lang="ru-RU" sz="2600" i="1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Мне нравиться не очень сладкое варенье, и я пробовала добавлять при варке меньше сахара, чем по рецепту, но такое варенье храниться очень недолго. Как приготовить не слишком сладкое варенье, которое будет долго храниться и не портиться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</a:p>
          <a:p>
            <a:pPr lvl="0" indent="0">
              <a:spcBef>
                <a:spcPts val="600"/>
              </a:spcBef>
              <a:buNone/>
            </a:pP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гипотезы.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indent="0">
              <a:spcBef>
                <a:spcPts val="600"/>
              </a:spcBef>
              <a:buNone/>
            </a:pP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№1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варить варенье дольше, то оно будет хорошо храниться.</a:t>
            </a:r>
          </a:p>
          <a:p>
            <a:pPr lvl="0" indent="0">
              <a:spcBef>
                <a:spcPts val="600"/>
              </a:spcBef>
              <a:buNone/>
            </a:pP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№2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сваренное по измененному рецепту варенье поместить в холодильник, то оно будет храниться значительно дольше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spcBef>
                <a:spcPts val="600"/>
              </a:spcBef>
              <a:buNone/>
            </a:pP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№ </a:t>
            </a:r>
            <a:r>
              <a:rPr lang="en-US" sz="26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6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изменить технологию обработки банки для хранения варенья, то варенье хранится дольше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6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spcBef>
                <a:spcPts val="600"/>
              </a:spcBef>
              <a:buNone/>
            </a:pPr>
            <a:r>
              <a:rPr lang="ru-RU" sz="2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№ </a:t>
            </a:r>
            <a:r>
              <a:rPr lang="en-US" sz="2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Возможно, что я так и не смогу приготовить варенье по вкусу</a:t>
            </a:r>
            <a:r>
              <a:rPr lang="ru-RU" sz="2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6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9153"/>
            <a:ext cx="7886700" cy="8703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0" u="none" strike="noStrike" dirty="0" smtClean="0">
                <a:solidFill>
                  <a:srgbClr val="755524"/>
                </a:solidFill>
                <a:effectLst/>
                <a:latin typeface="Times New Roman" panose="02020603050405020304" pitchFamily="18" charset="0"/>
                <a:hlinkClick r:id="rId2" tooltip="Объект и предмет исследования"/>
              </a:rPr>
              <a:t>Объект и предмет исследования</a:t>
            </a:r>
            <a:r>
              <a:rPr lang="ru-RU" b="1" i="0" u="none" strike="noStrike" dirty="0" smtClean="0">
                <a:solidFill>
                  <a:srgbClr val="5B322F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b="1" i="0" u="none" strike="noStrike" dirty="0" smtClean="0">
                <a:solidFill>
                  <a:srgbClr val="5B322F"/>
                </a:solidFill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7886700" cy="1656184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Объект исследования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это то, что будет взято учащимся для изучения и исследования. 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Предмет исследования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— это особая проблема, отдельные стороны объекта, его свойства и особенности, которые, не выходя за рамки исследуемого объекта, будут исследованы в работе (проекте).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954314"/>
              </p:ext>
            </p:extLst>
          </p:nvPr>
        </p:nvGraphicFramePr>
        <p:xfrm>
          <a:off x="323528" y="2239359"/>
          <a:ext cx="8633982" cy="4475826"/>
        </p:xfrm>
        <a:graphic>
          <a:graphicData uri="http://schemas.openxmlformats.org/drawingml/2006/table">
            <a:tbl>
              <a:tblPr/>
              <a:tblGrid>
                <a:gridCol w="3669461"/>
                <a:gridCol w="4964521"/>
              </a:tblGrid>
              <a:tr h="391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 исследования:</a:t>
                      </a:r>
                    </a:p>
                  </a:txBody>
                  <a:tcPr marL="49022" marR="49022" marT="65363" marB="65363" anchor="ctr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 исследования:</a:t>
                      </a:r>
                    </a:p>
                  </a:txBody>
                  <a:tcPr marL="49022" marR="49022" marT="65363" marB="65363" anchor="ctr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свойства магнитов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гора Чатырдаг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легенды и мифы о горе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Чатырдаг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и преподаватели школы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зависимость от СМС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259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английские предложения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способы и причины расположения слов в английских предложениях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сироты, находящиеся в реабилитационном центре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 социальной поддержки и защиты детей-сирот и детей, оставшихся без попечения родителей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259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глаз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свойства и структура глаза как оптического инструмента</a:t>
                      </a: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36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магнитное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</a:t>
                      </a:r>
                    </a:p>
                    <a:p>
                      <a:pPr algn="l" fontAlgn="t"/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чипсы.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магнитное поле в школьных учебных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кабинетах</a:t>
                      </a:r>
                    </a:p>
                    <a:p>
                      <a:pPr algn="l" fontAlgn="t"/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влияние чипсов на здоровье детей.</a:t>
                      </a:r>
                    </a:p>
                    <a:p>
                      <a:pPr algn="l" fontAlgn="t"/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22" marR="7004" marT="9338" marB="9338">
                    <a:lnL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AD0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3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9238" y="3800819"/>
            <a:ext cx="7886700" cy="58023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i="0" u="none" strike="noStrike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> </a:t>
            </a:r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266" name="Picture 2" descr="https://ds02.infourok.ru/uploads/ex/1300/0001c0af-af1888e4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5359"/>
            <a:ext cx="8712968" cy="651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5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56207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</a:rPr>
              <a:t> 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</a:rPr>
              <a:t>Корпоратив к 8 Марта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7606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Актуальность нашего проекта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заключается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 том, что при всей своей занятости и нехватки времени у педагогов, проведение корпоративных мероприятий приводит к сплочению и сближению коллектива в неформальной обстановке, что в свою очередь повышает его работоспособность и заинтересованность в достижении общих целей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количеству участников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: - групповой проект. 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Формулируем цель: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организовать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и провести развлекательный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корпоратив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Категория участников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(возрастной состав, для кого) – педагогов 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Составляем план, </a:t>
            </a:r>
            <a:r>
              <a:rPr lang="ru-RU" b="1" dirty="0" err="1">
                <a:latin typeface="Times New Roman"/>
                <a:ea typeface="Calibri"/>
                <a:cs typeface="Times New Roman"/>
              </a:rPr>
              <a:t>т.е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формулируем задачи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: 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выяснить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пожелания коллег о месте проведения: кафе или пикник на природе. (проведение опроса –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устный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или он-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лайн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);</a:t>
            </a:r>
            <a:endParaRPr lang="en-US" dirty="0" smtClean="0">
              <a:latin typeface="Times New Roman"/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- назначить ответственных за организацию (распределить роли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);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составить список продуктов и необходимого оборудования;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составить развлекательные конкурсы,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подобрать музыку;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определиться с транспортом и доставкой участников к месту проведения и обратно;</a:t>
            </a:r>
            <a:endParaRPr lang="ru-RU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организовать выпуск стенгазеты с фотоотчетом о проведенном мероприятии.</a:t>
            </a:r>
            <a:endParaRPr lang="ru-RU" sz="24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89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Гипотеза,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определившая весь ход исследования, была сформулирована следующим образом: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если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 чаще проводить корпоративные мероприятия,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то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это приведет к сплочению коллектива и повысит его работоспособность.  </a:t>
            </a:r>
            <a:r>
              <a:rPr lang="ru-RU" sz="2400" dirty="0">
                <a:ea typeface="Calibri"/>
                <a:cs typeface="Times New Roman"/>
              </a:rPr>
              <a:t/>
            </a:r>
            <a:br>
              <a:rPr lang="ru-RU" sz="2400" dirty="0">
                <a:ea typeface="Calibri"/>
                <a:cs typeface="Times New Roman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86"/>
            <a:ext cx="8229600" cy="327322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Объект </a:t>
            </a:r>
            <a:r>
              <a:rPr lang="ru-RU" sz="2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исследования:</a:t>
            </a:r>
            <a:r>
              <a:rPr lang="ru-RU" sz="2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корпоративы</a:t>
            </a:r>
            <a:endParaRPr lang="ru-RU" sz="2600" dirty="0">
              <a:ea typeface="Calibri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Предмет исследования: </a:t>
            </a:r>
            <a:r>
              <a:rPr lang="ru-RU" sz="2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влияние корпоратива на сплоченность и работоспособность коллектива МБОУ «СОШ №7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»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Методы </a:t>
            </a:r>
            <a:r>
              <a:rPr lang="ru-RU" sz="2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исследования: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опрос,  обработка 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и анализ, полученных результатов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Продукт </a:t>
            </a:r>
            <a:r>
              <a:rPr lang="ru-RU" sz="2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проекта: </a:t>
            </a:r>
            <a:r>
              <a:rPr lang="ru-RU" sz="2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сценарий корпоративного мероприятия и стенгазета к 8 </a:t>
            </a:r>
            <a:r>
              <a:rPr lang="ru-RU" sz="26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Марта с фотоколлажем «Классно отдохнули</a:t>
            </a:r>
            <a:r>
              <a:rPr lang="ru-RU" sz="2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».  </a:t>
            </a: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600" dirty="0">
              <a:latin typeface="Times New Roman"/>
              <a:ea typeface="Times New Roman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600" dirty="0" smtClean="0">
              <a:latin typeface="Times New Roman"/>
              <a:ea typeface="Times New Roman"/>
              <a:cs typeface="Times New Roman"/>
            </a:endParaRPr>
          </a:p>
          <a:p>
            <a:pPr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6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13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16632"/>
            <a:ext cx="8856984" cy="66247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70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034" y="116631"/>
            <a:ext cx="8424936" cy="655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755576" y="4653136"/>
            <a:ext cx="66967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99592" y="4960100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99592" y="1772816"/>
            <a:ext cx="72728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43608" y="3717032"/>
            <a:ext cx="4752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06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081" y="328667"/>
            <a:ext cx="7632848" cy="108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412777"/>
            <a:ext cx="7704856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115616" y="870722"/>
            <a:ext cx="38164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971600" y="2636912"/>
            <a:ext cx="34923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27584" y="4221088"/>
            <a:ext cx="46085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71600" y="5085184"/>
            <a:ext cx="60486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59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</a:rPr>
              <a:t>Литература и интернет -ресурсы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616624"/>
          </a:xfrm>
        </p:spPr>
        <p:txBody>
          <a:bodyPr>
            <a:noAutofit/>
          </a:bodyPr>
          <a:lstStyle/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Новожилова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М.М. и др. Как корректно провести учебное исследование: От замысла к открытию /Науч. ред. Т.И. Шамова. – 2-е изд. – М.: 5 за знания, 2008. – 160 с.; </a:t>
            </a:r>
            <a:endParaRPr lang="ru-RU" sz="1400" dirty="0"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Пахомова Н.Ю. Метод учебного проекта в образовательном учреждении. – М.: АРКТИ, 2003. – 112 с.; </a:t>
            </a:r>
            <a:endParaRPr lang="ru-RU" sz="1400" dirty="0"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Поливанова К.Н. Проектная деятельность школьников: пособие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для учителя. – М.: Просвещение, 2008. – 192 с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.; </a:t>
            </a:r>
            <a:endParaRPr lang="ru-RU" sz="1400" dirty="0"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Сергеев И.С. Как организовать проектную деятельность учащихся. – М.: АРКТИ, 2003. – 80 с.; </a:t>
            </a:r>
            <a:endParaRPr lang="ru-RU" sz="1400" dirty="0"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 err="1">
                <a:latin typeface="Times New Roman"/>
                <a:ea typeface="Calibri"/>
                <a:cs typeface="Times New Roman"/>
              </a:rPr>
              <a:t>Ступницкая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 М. Учимся работать над проектами //Школьный психолог. – 2007. – № 23. – С. 13 – 36.; </a:t>
            </a:r>
            <a:endParaRPr lang="ru-RU" sz="1400" dirty="0"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Сиденко А.С. Метод проектов: история и практика применения  //Завуч.2003.- №6.- С. 96-112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.;</a:t>
            </a:r>
          </a:p>
          <a:p>
            <a:pPr marL="685800" lvl="0" algn="just">
              <a:lnSpc>
                <a:spcPct val="150000"/>
              </a:lnSpc>
              <a:buFont typeface="+mj-lt"/>
              <a:buAutoNum type="arabicPeriod"/>
            </a:pP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2"/>
              </a:rPr>
              <a:t>https://ntt.asurso.ru/res/2017/17.pdf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- </a:t>
            </a:r>
            <a:r>
              <a:rPr lang="ru-RU" sz="1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Дюбченко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Н.Ю., Методическое пособие по дисциплине  «ОУД. 01  Основы проектной деятельности» ГБПОУ  СО «Сергиевский  губернский техникум», 2017- 39с;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685800" lvl="0" algn="just">
              <a:lnSpc>
                <a:spcPct val="150000"/>
              </a:lnSpc>
              <a:buFont typeface="+mj-lt"/>
              <a:buAutoNum type="arabicPeriod"/>
            </a:pP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http://www.kspu.ru/upload/documents/2015/10/19/71da327648fc882ccefc7530c24077b1/proektnaya-deyatelnost-v-obrazovatelnom-uchrezhdenii.pdf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- Яковлева Н.Ф., Учебное пособие «Проектная деятельность в образовательном учреждении»:</a:t>
            </a:r>
            <a:r>
              <a:rPr lang="ru-RU" sz="14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Москва Издательство «ФЛИНТА» 2014 –</a:t>
            </a:r>
            <a:r>
              <a:rPr lang="ru-RU" sz="14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145с;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685800" lvl="0" algn="just">
              <a:lnSpc>
                <a:spcPct val="150000"/>
              </a:lnSpc>
              <a:buFont typeface="+mj-lt"/>
              <a:buAutoNum type="arabicPeriod"/>
            </a:pPr>
            <a:r>
              <a:rPr lang="en-US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file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:///</a:t>
            </a:r>
            <a:r>
              <a:rPr lang="en-US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C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:/</a:t>
            </a:r>
            <a:r>
              <a:rPr lang="en-US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Users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/</a:t>
            </a:r>
            <a:r>
              <a:rPr lang="en-US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User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/</a:t>
            </a:r>
            <a:r>
              <a:rPr lang="en-US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Desktop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/педсовет/</a:t>
            </a:r>
            <a:r>
              <a:rPr lang="en-US" sz="1400" u="sng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proektnaja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_</a:t>
            </a:r>
            <a:r>
              <a:rPr lang="en-US" sz="1400" u="sng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dejatelnost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_</a:t>
            </a:r>
            <a:r>
              <a:rPr lang="en-US" sz="1400" u="sng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uchashhikhsja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.</a:t>
            </a:r>
            <a:r>
              <a:rPr lang="en-US" sz="1400" u="sng" dirty="0" err="1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 action="ppaction://hlinkfile"/>
              </a:rPr>
              <a:t>pdf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- Проектная деятельность учащихся: содержание и организация.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Презентация.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6858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3090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712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667</Words>
  <Application>Microsoft Office PowerPoint</Application>
  <PresentationFormat>Экран (4:3)</PresentationFormat>
  <Paragraphs>76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Заплетаева Ирина Наелевна учитель английского языка высшей квалификационной категории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Гипотеза</vt:lpstr>
      <vt:lpstr>Объект и предмет исследования </vt:lpstr>
      <vt:lpstr>Презентация PowerPoint</vt:lpstr>
      <vt:lpstr> Корпоратив к 8 Марта</vt:lpstr>
      <vt:lpstr>Гипотеза, определившая весь ход исследования, была сформулирована следующим образом: если  чаще проводить корпоративные мероприятия, то это приведет к сплочению коллектива и повысит его работоспособность.   </vt:lpstr>
      <vt:lpstr>Презентация PowerPoint</vt:lpstr>
      <vt:lpstr>Презентация PowerPoint</vt:lpstr>
      <vt:lpstr>Презентация PowerPoint</vt:lpstr>
      <vt:lpstr>Литература и интернет -ресурсы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Осиповы</cp:lastModifiedBy>
  <cp:revision>29</cp:revision>
  <dcterms:created xsi:type="dcterms:W3CDTF">2020-02-15T14:42:26Z</dcterms:created>
  <dcterms:modified xsi:type="dcterms:W3CDTF">2021-02-03T19:06:11Z</dcterms:modified>
</cp:coreProperties>
</file>