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7" r:id="rId4"/>
    <p:sldId id="258" r:id="rId5"/>
    <p:sldId id="256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0440988" cy="781208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3" d="100"/>
          <a:sy n="63" d="100"/>
        </p:scale>
        <p:origin x="-1038" y="-702"/>
      </p:cViewPr>
      <p:guideLst>
        <p:guide orient="horz" pos="2461"/>
        <p:guide pos="32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5124" y="1278507"/>
            <a:ext cx="7830741" cy="27197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05124" y="4103155"/>
            <a:ext cx="7830741" cy="18861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8AFC-E4C2-41CF-8C67-B4CBF21201A0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614F-7C55-45FA-8D9D-FC78CC0B3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74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8AFC-E4C2-41CF-8C67-B4CBF21201A0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614F-7C55-45FA-8D9D-FC78CC0B3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404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380" y="1947598"/>
            <a:ext cx="9005352" cy="324961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2380" y="5227952"/>
            <a:ext cx="9005352" cy="170889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8AFC-E4C2-41CF-8C67-B4CBF21201A0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614F-7C55-45FA-8D9D-FC78CC0B3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900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17818" y="2079607"/>
            <a:ext cx="4437420" cy="49566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85750" y="2079607"/>
            <a:ext cx="4437420" cy="49566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8AFC-E4C2-41CF-8C67-B4CBF21201A0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614F-7C55-45FA-8D9D-FC78CC0B3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5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178" y="415922"/>
            <a:ext cx="9005352" cy="150997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9178" y="1915047"/>
            <a:ext cx="4417027" cy="9385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19178" y="2853582"/>
            <a:ext cx="4417027" cy="41971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285750" y="1915047"/>
            <a:ext cx="4438780" cy="9385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285750" y="2853582"/>
            <a:ext cx="4438780" cy="41971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8AFC-E4C2-41CF-8C67-B4CBF21201A0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614F-7C55-45FA-8D9D-FC78CC0B3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444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8AFC-E4C2-41CF-8C67-B4CBF21201A0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614F-7C55-45FA-8D9D-FC78CC0B3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894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8AFC-E4C2-41CF-8C67-B4CBF21201A0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614F-7C55-45FA-8D9D-FC78CC0B3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071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178" y="520806"/>
            <a:ext cx="3367490" cy="18228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8780" y="1124797"/>
            <a:ext cx="5285750" cy="55516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9178" y="2343626"/>
            <a:ext cx="3367490" cy="434185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8AFC-E4C2-41CF-8C67-B4CBF21201A0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614F-7C55-45FA-8D9D-FC78CC0B3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833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178" y="520806"/>
            <a:ext cx="3367490" cy="18228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438780" y="1124797"/>
            <a:ext cx="5285750" cy="55516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9178" y="2343626"/>
            <a:ext cx="3367490" cy="434185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8AFC-E4C2-41CF-8C67-B4CBF21201A0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614F-7C55-45FA-8D9D-FC78CC0B3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660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8AFC-E4C2-41CF-8C67-B4CBF21201A0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614F-7C55-45FA-8D9D-FC78CC0B3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315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71832" y="415922"/>
            <a:ext cx="2251338" cy="662038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7818" y="415922"/>
            <a:ext cx="6623502" cy="662038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8AFC-E4C2-41CF-8C67-B4CBF21201A0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0614F-7C55-45FA-8D9D-FC78CC0B3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472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074" y="2426812"/>
            <a:ext cx="8874840" cy="167453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48" y="4426850"/>
            <a:ext cx="7308692" cy="19964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D1F63-49DF-4084-85AA-36C356481B5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7A73A-FA8B-4A4D-B8C9-C68292C45FD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798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2E90E-86F7-4B48-B433-4C60D74564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D0DBA-5276-4193-B3C8-D719F316C5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0593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66" y="5019992"/>
            <a:ext cx="8874840" cy="155156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4766" y="3311097"/>
            <a:ext cx="8874840" cy="170889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3B8BD-296F-4E58-88A3-34857901404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1A8C0-FCA1-459C-B455-8FD949D3C4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483708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2050" y="1822822"/>
            <a:ext cx="4611436" cy="5155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07502" y="1822822"/>
            <a:ext cx="4611436" cy="5155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1119E-64F4-456B-82AB-0BD7F81BAF3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F6FCA-BEFC-49BA-84CD-EA55D69BC6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3261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50" y="1748679"/>
            <a:ext cx="4613249" cy="7287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050" y="2477445"/>
            <a:ext cx="4613249" cy="45009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3879" y="1748679"/>
            <a:ext cx="4615061" cy="7287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03879" y="2477445"/>
            <a:ext cx="4615061" cy="45009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5F73E-E8E1-4CC7-9C8C-94CECDA989B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AA13F9-5075-43F9-9FD9-A28C341CFCF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0142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F1848-D6B1-4B67-BDA0-57C4F4E32A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77D82-36C6-47A3-AA60-891D424C67E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94096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2929C-02F1-4BEE-87DB-1138618785E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DB7BA-75DF-4F7F-A834-CDB63DF215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83181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0" y="311037"/>
            <a:ext cx="3435013" cy="13237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2136" y="311038"/>
            <a:ext cx="5836803" cy="6667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2050" y="1634753"/>
            <a:ext cx="3435013" cy="534368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B084E-6BD8-43DE-83C0-849D6C8C989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26DC4-0A82-4BAC-A215-B186C8BD899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657072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06" y="5468462"/>
            <a:ext cx="6264593" cy="64558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6506" y="698024"/>
            <a:ext cx="6264593" cy="468725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6506" y="6114044"/>
            <a:ext cx="6264593" cy="9168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8BAF1-3906-46E0-80E0-2F3750F71B6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3CC2C-4E81-481C-9523-84B0005C9DC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05829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95F58-C6F5-45E3-940B-6D056A0495E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11138-997B-4480-9AD2-C4638C7036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55300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9716" y="312847"/>
            <a:ext cx="2349222" cy="666559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50" y="312847"/>
            <a:ext cx="6873650" cy="666559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D0D09-6B52-4969-8E3E-90C2FFA4EB8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AA0D-6118-43E3-B5B8-BC0A638FEC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34411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074" y="2426812"/>
            <a:ext cx="8874840" cy="167453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48" y="4426850"/>
            <a:ext cx="7308692" cy="19964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D1F63-49DF-4084-85AA-36C356481B5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7A73A-FA8B-4A4D-B8C9-C68292C45FD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29593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2E90E-86F7-4B48-B433-4C60D74564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D0DBA-5276-4193-B3C8-D719F316C5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749449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66" y="5019992"/>
            <a:ext cx="8874840" cy="155156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4766" y="3311097"/>
            <a:ext cx="8874840" cy="170889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3B8BD-296F-4E58-88A3-34857901404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1A8C0-FCA1-459C-B455-8FD949D3C4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462010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2050" y="1822822"/>
            <a:ext cx="4611436" cy="5155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07502" y="1822822"/>
            <a:ext cx="4611436" cy="5155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1119E-64F4-456B-82AB-0BD7F81BAF3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F6FCA-BEFC-49BA-84CD-EA55D69BC6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07077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50" y="1748679"/>
            <a:ext cx="4613249" cy="7287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050" y="2477445"/>
            <a:ext cx="4613249" cy="45009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3879" y="1748679"/>
            <a:ext cx="4615061" cy="7287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03879" y="2477445"/>
            <a:ext cx="4615061" cy="45009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5F73E-E8E1-4CC7-9C8C-94CECDA989B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AA13F9-5075-43F9-9FD9-A28C341CFCF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013261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F1848-D6B1-4B67-BDA0-57C4F4E32A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77D82-36C6-47A3-AA60-891D424C67E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43667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2929C-02F1-4BEE-87DB-1138618785E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DB7BA-75DF-4F7F-A834-CDB63DF215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65561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0" y="311037"/>
            <a:ext cx="3435013" cy="13237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2136" y="311038"/>
            <a:ext cx="5836803" cy="66674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2050" y="1634753"/>
            <a:ext cx="3435013" cy="534368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B084E-6BD8-43DE-83C0-849D6C8C989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26DC4-0A82-4BAC-A215-B186C8BD899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7797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06" y="5468462"/>
            <a:ext cx="6264593" cy="64558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6506" y="698024"/>
            <a:ext cx="6264593" cy="468725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6506" y="6114044"/>
            <a:ext cx="6264593" cy="9168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8BAF1-3906-46E0-80E0-2F3750F71B6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3CC2C-4E81-481C-9523-84B0005C9DC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78007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95F58-C6F5-45E3-940B-6D056A0495E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11138-997B-4480-9AD2-C4638C7036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85671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9716" y="312847"/>
            <a:ext cx="2349222" cy="666559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50" y="312847"/>
            <a:ext cx="6873650" cy="666559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D0D09-6B52-4969-8E3E-90C2FFA4EB8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AA0D-6118-43E3-B5B8-BC0A638FEC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4640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7818" y="415922"/>
            <a:ext cx="9005352" cy="1509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7818" y="2079607"/>
            <a:ext cx="9005352" cy="4956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17818" y="7240649"/>
            <a:ext cx="2349222" cy="4159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E8AFC-E4C2-41CF-8C67-B4CBF21201A0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458578" y="7240649"/>
            <a:ext cx="3523833" cy="4159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373948" y="7240649"/>
            <a:ext cx="2349222" cy="4159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0614F-7C55-45FA-8D9D-FC78CC0B3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89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522050" y="312846"/>
            <a:ext cx="9396889" cy="130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22050" y="1822822"/>
            <a:ext cx="9396889" cy="5155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22049" y="7240650"/>
            <a:ext cx="2436231" cy="4159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49EC7B1-08BA-4EE8-8995-3897900ED4F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67338" y="7240650"/>
            <a:ext cx="3306313" cy="4159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82708" y="7240650"/>
            <a:ext cx="2436231" cy="41592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1A47BB-7987-4C8E-9BE9-9F0B2AF59C36}" type="slidenum">
              <a:rPr lang="ru-RU" altLang="ru-RU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282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522050" y="312846"/>
            <a:ext cx="9396889" cy="130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22050" y="1822822"/>
            <a:ext cx="9396889" cy="5155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22049" y="7240650"/>
            <a:ext cx="2436231" cy="4159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49EC7B1-08BA-4EE8-8995-3897900ED4F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67338" y="7240650"/>
            <a:ext cx="3306313" cy="4159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82708" y="7240650"/>
            <a:ext cx="2436231" cy="41592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1A47BB-7987-4C8E-9BE9-9F0B2AF59C36}" type="slidenum">
              <a:rPr lang="ru-RU" altLang="ru-RU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229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939" y="274320"/>
            <a:ext cx="8934592" cy="1117167"/>
          </a:xfrm>
          <a:extLst/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spc="50" dirty="0">
                <a:ln w="11430"/>
                <a:latin typeface="Bookman Old Style" panose="02050604050505020204" pitchFamily="18" charset="0"/>
              </a:rPr>
              <a:t>Индивидуальный итоговый проект</a:t>
            </a:r>
          </a:p>
        </p:txBody>
      </p:sp>
      <p:sp>
        <p:nvSpPr>
          <p:cNvPr id="8195" name="Объект 2"/>
          <p:cNvSpPr>
            <a:spLocks noGrp="1"/>
          </p:cNvSpPr>
          <p:nvPr>
            <p:ph sz="half" idx="1"/>
          </p:nvPr>
        </p:nvSpPr>
        <p:spPr>
          <a:xfrm>
            <a:off x="350520" y="1458021"/>
            <a:ext cx="9829799" cy="5501012"/>
          </a:xfrm>
        </p:spPr>
        <p:txBody>
          <a:bodyPr/>
          <a:lstStyle/>
          <a:p>
            <a:pPr algn="just" eaLnBrk="1" hangingPunct="1"/>
            <a:r>
              <a:rPr lang="ru-RU" altLang="ru-RU" dirty="0" smtClean="0"/>
              <a:t>Проект выполняется обучающимися в рамках одного или нескольких учебных предметов</a:t>
            </a:r>
          </a:p>
          <a:p>
            <a:pPr algn="just" eaLnBrk="1" hangingPunct="1"/>
            <a:r>
              <a:rPr lang="ru-RU" altLang="ru-RU" b="1" dirty="0" smtClean="0"/>
              <a:t>Цель:</a:t>
            </a:r>
            <a:r>
              <a:rPr lang="ru-RU" altLang="ru-RU" dirty="0" smtClean="0"/>
              <a:t> продемонстрировать достижения в самостоятельном освоении содержания избранных областей знаний и видов деятельности</a:t>
            </a:r>
          </a:p>
          <a:p>
            <a:pPr algn="just" eaLnBrk="1" hangingPunct="1"/>
            <a:r>
              <a:rPr lang="ru-RU" altLang="ru-RU" dirty="0" smtClean="0"/>
              <a:t>Способность проектировать и осуществлять целесообразную и результативную деятельность</a:t>
            </a:r>
          </a:p>
          <a:p>
            <a:pPr algn="just" eaLnBrk="1" hangingPunct="1"/>
            <a:r>
              <a:rPr lang="ru-RU" altLang="ru-RU" dirty="0" smtClean="0">
                <a:solidFill>
                  <a:srgbClr val="000000"/>
                </a:solidFill>
              </a:rPr>
              <a:t>Выполнение индивидуального итогового проекта </a:t>
            </a:r>
            <a:r>
              <a:rPr lang="ru-RU" altLang="ru-RU" b="1" dirty="0" smtClean="0">
                <a:solidFill>
                  <a:srgbClr val="000000"/>
                </a:solidFill>
              </a:rPr>
              <a:t>обязательно для каждого учащегося </a:t>
            </a:r>
            <a:r>
              <a:rPr lang="ru-RU" altLang="ru-RU" b="1" dirty="0" smtClean="0">
                <a:solidFill>
                  <a:srgbClr val="000000"/>
                </a:solidFill>
              </a:rPr>
              <a:t>9 </a:t>
            </a:r>
            <a:r>
              <a:rPr lang="ru-RU" altLang="ru-RU" b="1" smtClean="0">
                <a:solidFill>
                  <a:srgbClr val="000000"/>
                </a:solidFill>
              </a:rPr>
              <a:t>- 11 </a:t>
            </a:r>
            <a:r>
              <a:rPr lang="ru-RU" altLang="ru-RU" b="1" dirty="0" smtClean="0">
                <a:solidFill>
                  <a:srgbClr val="000000"/>
                </a:solidFill>
              </a:rPr>
              <a:t>класса </a:t>
            </a:r>
            <a:r>
              <a:rPr lang="ru-RU" altLang="ru-RU" dirty="0" smtClean="0">
                <a:solidFill>
                  <a:srgbClr val="000000"/>
                </a:solidFill>
              </a:rPr>
              <a:t> </a:t>
            </a:r>
            <a:endParaRPr lang="ru-RU" altLang="ru-RU" dirty="0" smtClean="0"/>
          </a:p>
          <a:p>
            <a:pPr algn="just" eaLnBrk="1" hangingPunct="1"/>
            <a:endParaRPr lang="ru-RU" altLang="ru-RU" dirty="0" smtClean="0"/>
          </a:p>
        </p:txBody>
      </p:sp>
      <p:pic>
        <p:nvPicPr>
          <p:cNvPr id="8196" name="Picture 2" descr="&amp;Kcy;&amp;acy;&amp;rcy;&amp;tcy;&amp;icy;&amp;ncy;&amp;kcy;&amp;icy; &amp;pcy;&amp;ocy; &amp;zcy;&amp;acy;&amp;pcy;&amp;rcy;&amp;ocy;&amp;scy;&amp;ucy; &amp;kcy;&amp;ncy;&amp;icy;&amp;gcy;&amp;acy; &amp;rcy;&amp;icy;&amp;scy;&amp;ucy;&amp;ncy;&amp;ocy;&amp;k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887600">
            <a:off x="8653369" y="5998310"/>
            <a:ext cx="1524003" cy="143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37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4593" y="28934"/>
            <a:ext cx="7829251" cy="1215214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Этапы разработки учебного проекта</a:t>
            </a:r>
            <a:endParaRPr lang="ru-RU" sz="36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290765" y="1034380"/>
            <a:ext cx="278698" cy="72695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endCxn id="13322" idx="0"/>
          </p:cNvCxnSpPr>
          <p:nvPr/>
        </p:nvCxnSpPr>
        <p:spPr>
          <a:xfrm flipH="1">
            <a:off x="3659097" y="1282123"/>
            <a:ext cx="19722" cy="15117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4573370" y="1282123"/>
            <a:ext cx="92446" cy="215374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405386" y="1282125"/>
            <a:ext cx="369785" cy="25642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13325" idx="0"/>
          </p:cNvCxnSpPr>
          <p:nvPr/>
        </p:nvCxnSpPr>
        <p:spPr>
          <a:xfrm>
            <a:off x="6627582" y="1034380"/>
            <a:ext cx="683551" cy="331833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7625456" y="1117563"/>
            <a:ext cx="1048177" cy="44702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321" name="TextBox 15"/>
          <p:cNvSpPr txBox="1">
            <a:spLocks noChangeArrowheads="1"/>
          </p:cNvSpPr>
          <p:nvPr/>
        </p:nvSpPr>
        <p:spPr bwMode="auto">
          <a:xfrm>
            <a:off x="762000" y="1942174"/>
            <a:ext cx="269929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200" b="1" dirty="0">
                <a:solidFill>
                  <a:prstClr val="black"/>
                </a:solidFill>
                <a:cs typeface="Arial" panose="020B0604020202020204" pitchFamily="34" charset="0"/>
              </a:rPr>
              <a:t>Подготовительный</a:t>
            </a:r>
          </a:p>
        </p:txBody>
      </p:sp>
      <p:sp>
        <p:nvSpPr>
          <p:cNvPr id="13322" name="TextBox 24"/>
          <p:cNvSpPr txBox="1">
            <a:spLocks noChangeArrowheads="1"/>
          </p:cNvSpPr>
          <p:nvPr/>
        </p:nvSpPr>
        <p:spPr bwMode="auto">
          <a:xfrm>
            <a:off x="2429433" y="2793907"/>
            <a:ext cx="245932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2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Проектировочный</a:t>
            </a:r>
            <a:endParaRPr lang="ru-RU" altLang="ru-RU" sz="22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3323" name="TextBox 30"/>
          <p:cNvSpPr txBox="1">
            <a:spLocks noChangeArrowheads="1"/>
          </p:cNvSpPr>
          <p:nvPr/>
        </p:nvSpPr>
        <p:spPr bwMode="auto">
          <a:xfrm>
            <a:off x="3678817" y="3403324"/>
            <a:ext cx="191270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2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Практический</a:t>
            </a:r>
            <a:endParaRPr lang="ru-RU" altLang="ru-RU" sz="22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3325" name="TextBox 37"/>
          <p:cNvSpPr txBox="1">
            <a:spLocks noChangeArrowheads="1"/>
          </p:cNvSpPr>
          <p:nvPr/>
        </p:nvSpPr>
        <p:spPr bwMode="auto">
          <a:xfrm>
            <a:off x="5948633" y="4352710"/>
            <a:ext cx="2725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200" b="1" dirty="0">
                <a:solidFill>
                  <a:prstClr val="black"/>
                </a:solidFill>
                <a:cs typeface="Arial" panose="020B0604020202020204" pitchFamily="34" charset="0"/>
              </a:rPr>
              <a:t>Контрольно-корректировочный</a:t>
            </a:r>
          </a:p>
        </p:txBody>
      </p:sp>
      <p:sp>
        <p:nvSpPr>
          <p:cNvPr id="13326" name="TextBox 39"/>
          <p:cNvSpPr txBox="1">
            <a:spLocks noChangeArrowheads="1"/>
          </p:cNvSpPr>
          <p:nvPr/>
        </p:nvSpPr>
        <p:spPr bwMode="auto">
          <a:xfrm>
            <a:off x="7201291" y="5587813"/>
            <a:ext cx="23039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2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Заключительный</a:t>
            </a:r>
            <a:endParaRPr lang="ru-RU" altLang="ru-RU" sz="22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13327" name="Picture 2" descr="&amp;Kcy;&amp;acy;&amp;rcy;&amp;tcy;&amp;icy;&amp;ncy;&amp;kcy;&amp;icy; &amp;pcy;&amp;ocy; &amp;zcy;&amp;acy;&amp;pcy;&amp;rcy;&amp;ocy;&amp;scy;&amp;ucy; &amp;tcy;&amp;iecy;&amp;mcy;&amp;acy; &amp;pcy;&amp;rcy;&amp;ocy;&amp;iecy;&amp;kcy;&amp;tcy;&amp;acy; &amp;kcy;&amp;acy;&amp;rcy;&amp;tcy;&amp;icy;&amp;ncy;&amp;kcy;&amp;i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6804"/>
            <a:ext cx="5010680" cy="365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4" name="TextBox 32"/>
          <p:cNvSpPr txBox="1">
            <a:spLocks noChangeArrowheads="1"/>
          </p:cNvSpPr>
          <p:nvPr/>
        </p:nvSpPr>
        <p:spPr bwMode="auto">
          <a:xfrm>
            <a:off x="4910528" y="3931361"/>
            <a:ext cx="207620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2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Аналитический</a:t>
            </a:r>
            <a:endParaRPr lang="ru-RU" altLang="ru-RU" sz="22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75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298" y="-289560"/>
            <a:ext cx="9005352" cy="150997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Типы учебных проектов</a:t>
            </a:r>
            <a:endParaRPr lang="ru-RU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" y="799447"/>
            <a:ext cx="10012680" cy="495669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1.Исследовательские.</a:t>
            </a:r>
            <a:r>
              <a:rPr lang="ru-RU" sz="2000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Под исследовательским проектом подразумевается деятельность автора, направленная на решение творческой, исследовательской проблемы (задачи) с заранее неизвестным решением и предполагающая наличие основных этапов, характерных для научного исследования.</a:t>
            </a:r>
            <a:endParaRPr lang="ru-RU" sz="1800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2.Творческие.</a:t>
            </a:r>
            <a:r>
              <a:rPr lang="ru-RU" sz="2000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Этот тип проектов предполагает четкое планирование конечных результатов и формы их представления. Структура проекта только намечается и развивается далее в ходе работы, подчиняясь жанру конечного результата и интересам участников, но уже в самом начале оговаривается, что будет представлять собой проект. Это может быть совместная газета, сочинение, видеофильм и прочее.</a:t>
            </a:r>
            <a:endParaRPr lang="ru-RU" sz="1800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3.Ознакомительно-ориентировочные (информационные).</a:t>
            </a:r>
            <a:r>
              <a:rPr lang="ru-RU" sz="2000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Этот тип проектов направлен на работу с информацией о каком-то объекте, явлении. Предполагается ознакомление участников проекта с конкретной информацией, ее анализ и обобщение уже для широкой аудитории. Такие проекты, как и исследовательские, требуют хорошо продуманной структуры и возможности ее коррекции по ходу работы.</a:t>
            </a:r>
            <a:endParaRPr lang="ru-RU" sz="1800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4.Практико-ориентированные (прикладные).</a:t>
            </a:r>
            <a:r>
              <a:rPr lang="ru-RU" sz="2000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Эти проекты отличает четко обозначенный с самого начала будущий результат деятельности его участников. Например, документ, созданный на основе полученных результатов исследования; программа действий, рекомендации.</a:t>
            </a:r>
            <a:endParaRPr lang="ru-RU" sz="1800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60646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7818" y="248282"/>
            <a:ext cx="9005352" cy="72608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1  этап</a:t>
            </a:r>
            <a:endParaRPr lang="ru-RU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993" y="1187730"/>
            <a:ext cx="9731087" cy="5894296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ru-RU" sz="3200" b="1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Выбор формулировки темы</a:t>
            </a:r>
            <a:r>
              <a:rPr lang="ru-RU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– это начальный и очень серьезный этап любого исследования. Тема должна быть актуальной, т.е. практически полезной и представлять интерес в научном отношении. Выбирая тему исследования, автор должен руководствоваться несколькими правилами: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тема должна быть интересна, должна увлекать, соответствовать склонностям автора,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тема должна быть выполнима, решение ее должно принести реальную пользу,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тема должна быть оригинальной,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тема должна быть выполнима, достижимы и постижимы литературные источники.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2202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938" y="351387"/>
            <a:ext cx="9508222" cy="6684918"/>
          </a:xfrm>
        </p:spPr>
        <p:txBody>
          <a:bodyPr anchor="ctr"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 Начальным этапом</a:t>
            </a:r>
            <a:r>
              <a:rPr lang="ru-RU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любого проекта является обоснование </a:t>
            </a:r>
            <a:r>
              <a:rPr lang="ru-RU" i="1" u="sng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актуальности </a:t>
            </a:r>
            <a:r>
              <a:rPr lang="ru-RU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выбранной темы. Объяснение актуальности должно быть немногословным. Главное показать суть проблемной ситуации, объяснить, для чего проводится исследование.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 Формулировка цели</a:t>
            </a:r>
            <a:r>
              <a:rPr lang="ru-RU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т.е. постановка вопроса, на который надо получить ответ. При этом выдвинутая цель должна быть конкретной и доступной. Работа должна быть нужной. Ее результаты должны быть интересны не только самому автору, но и еще какому-то кругу людей.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ru-RU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После выделения цели необходимо указать на </a:t>
            </a:r>
            <a:r>
              <a:rPr lang="ru-RU" b="1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конкретные задачи</a:t>
            </a:r>
            <a:r>
              <a:rPr lang="ru-RU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которые предстоит решать (изучить, описать, установить, выяснить, вывести формулу и т.п.).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39356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401586"/>
            <a:ext cx="9662160" cy="6634719"/>
          </a:xfrm>
        </p:spPr>
        <p:txBody>
          <a:bodyPr anchor="ctr"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Необходимым условием проектной работы является определение его </a:t>
            </a:r>
            <a:r>
              <a:rPr lang="ru-RU" b="1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объекта и предмета</a:t>
            </a:r>
            <a:r>
              <a:rPr lang="ru-RU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В объекте выделяется та часть, которая служит предметом исследования.</a:t>
            </a:r>
            <a:endParaRPr lang="ru-RU" sz="24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Объект исследования</a:t>
            </a:r>
            <a:r>
              <a:rPr lang="ru-RU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– процесс или явление, порождающее проблемную ситуацию и избранные для изучения.</a:t>
            </a:r>
            <a:endParaRPr lang="ru-RU" sz="24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Предмет исследования</a:t>
            </a:r>
            <a:r>
              <a:rPr lang="ru-RU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– все то, что находится в границах объекта исследования в определенном аспекте рассмотрения.</a:t>
            </a:r>
            <a:endParaRPr lang="ru-RU" sz="24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r>
              <a:rPr lang="ru-RU" b="1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Выдвижение гипотезы</a:t>
            </a:r>
            <a:r>
              <a:rPr lang="ru-RU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– необходимый атрибут любого исследования.</a:t>
            </a:r>
            <a:endParaRPr lang="ru-RU" sz="24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Гипотеза</a:t>
            </a:r>
            <a:r>
              <a:rPr lang="ru-RU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– это научное предположение, выдвигаемое для объяснения каких-либо явлений. Гипотеза возникает как возможный вариант решения проблемы.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0969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7818" y="415923"/>
            <a:ext cx="9005352" cy="5880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2 - этап</a:t>
            </a:r>
            <a:r>
              <a:rPr lang="ru-RU" sz="4000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878468"/>
            <a:ext cx="9707880" cy="615783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Проведение проектной работы:</a:t>
            </a:r>
            <a:endParaRPr lang="ru-RU" sz="2400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Сбор экспериментальных данных,</a:t>
            </a:r>
            <a:r>
              <a:rPr lang="ru-RU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сравнение их с литературными данными и предсказаниями теории.</a:t>
            </a:r>
            <a:endParaRPr lang="ru-RU" sz="2400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После того как выбрана тема, сформулированы вопросы, на которые необходимо получить ответ – нужно попытаться собрать как можно больше информации о предмете изучения.</a:t>
            </a:r>
            <a:endParaRPr lang="ru-RU" sz="2400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Планирование работы</a:t>
            </a:r>
            <a:r>
              <a:rPr lang="ru-RU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подразумевает необходимость выбрать методику проведения исследования, рассчитать, каким должен быть необходимый объем наблюдений или количество опытов, прикинуть, на какую часть работы, сколько времени у вас уйдет.</a:t>
            </a:r>
            <a:endParaRPr lang="ru-RU" sz="2400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Выбор методики работы</a:t>
            </a:r>
            <a:r>
              <a:rPr lang="ru-RU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зависит от цели и предмета исследования: наблюдение, сравнение, эксперимент, анализ, синтез и т.д.</a:t>
            </a:r>
            <a:endParaRPr lang="ru-RU" sz="2400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25750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7818" y="415922"/>
            <a:ext cx="9005352" cy="85158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3-этап</a:t>
            </a:r>
            <a:r>
              <a:rPr lang="ru-RU" sz="4000" dirty="0" smtClean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280" y="1392999"/>
            <a:ext cx="9799320" cy="5643306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Оформление полученных результатов работы</a:t>
            </a:r>
            <a:endParaRPr lang="ru-RU" sz="24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 защите автор в своем докладе и при его обсуждении должен показать, что он может кратко и ясно излагать свои мысли, аргументировано отстаивать свои идеи и вести научную дискуссию.</a:t>
            </a:r>
            <a:endParaRPr lang="ru-RU" sz="24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После детального изучения всей научной литературы по теме исследования и окончательного обсуждения результатов собственного исследования начинается стадия литературного оформления работы – ее написание.</a:t>
            </a:r>
            <a:endParaRPr lang="ru-RU" sz="24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750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7818" y="415922"/>
            <a:ext cx="9005352" cy="77628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Структура работы:</a:t>
            </a:r>
            <a:r>
              <a:rPr lang="ru-RU" dirty="0" smtClean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7818" y="1192206"/>
            <a:ext cx="9005352" cy="5844099"/>
          </a:xfrm>
        </p:spPr>
        <p:txBody>
          <a:bodyPr/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4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титульный лист,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4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оглавление,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4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введение,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4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основная часть,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4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заключение,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4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список литературы,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4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приложения.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927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7818" y="141602"/>
            <a:ext cx="9005352" cy="150997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тандарты оформления проектных работ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760" y="1332924"/>
            <a:ext cx="9799320" cy="589828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Шрифт:</a:t>
            </a:r>
            <a:r>
              <a:rPr lang="ru-RU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dirty="0" err="1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TimesNewRoman</a:t>
            </a:r>
            <a:r>
              <a:rPr lang="ru-RU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14, не жирный (кроме выделения названий разделов, подразделов и др.).</a:t>
            </a:r>
            <a:endParaRPr lang="ru-RU" sz="1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Межстрочный интервал:</a:t>
            </a:r>
            <a:r>
              <a:rPr lang="ru-RU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полуторный.</a:t>
            </a:r>
            <a:endParaRPr lang="ru-RU" sz="1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Поля:</a:t>
            </a:r>
            <a:r>
              <a:rPr lang="ru-RU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верхнее – 2 см, нижнее – 2 см, слева – 3 см, справа – 1.5 см.</a:t>
            </a:r>
            <a:endParaRPr lang="ru-RU" sz="1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Нумерация страниц</a:t>
            </a:r>
            <a:r>
              <a:rPr lang="ru-RU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– со второй (страница с планом или содержанием).</a:t>
            </a:r>
            <a:endParaRPr lang="ru-RU" sz="1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Абзацы</a:t>
            </a:r>
            <a:r>
              <a:rPr lang="ru-RU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– отступ от левой границы основного текста на 1,5 см.</a:t>
            </a:r>
            <a:endParaRPr lang="ru-RU" sz="1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Выравнивание текста</a:t>
            </a:r>
            <a:r>
              <a:rPr lang="ru-RU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по ширине.</a:t>
            </a:r>
            <a:endParaRPr lang="ru-RU" sz="1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 странице не меньше 40% заполнения.</a:t>
            </a:r>
            <a:endParaRPr lang="ru-RU" sz="1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ru-RU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Каждый раздел начинается с новой страницы (но не подраздел). После названия раздела точка не ставиться.</a:t>
            </a:r>
            <a:endParaRPr lang="ru-RU" sz="1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ru-RU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объем работы не входят приложения.</a:t>
            </a:r>
            <a:endParaRPr lang="ru-RU" sz="18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689798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182</Words>
  <Application>Microsoft Office PowerPoint</Application>
  <PresentationFormat>Произвольный</PresentationFormat>
  <Paragraphs>60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Тема Office</vt:lpstr>
      <vt:lpstr>1_Тема Office</vt:lpstr>
      <vt:lpstr>2_Тема Office</vt:lpstr>
      <vt:lpstr>Индивидуальный итоговый проект</vt:lpstr>
      <vt:lpstr>Этапы разработки учебного проекта</vt:lpstr>
      <vt:lpstr>Типы учебных проектов</vt:lpstr>
      <vt:lpstr>1  этап</vt:lpstr>
      <vt:lpstr>Презентация PowerPoint</vt:lpstr>
      <vt:lpstr>Презентация PowerPoint</vt:lpstr>
      <vt:lpstr>2 - этап </vt:lpstr>
      <vt:lpstr>3-этап </vt:lpstr>
      <vt:lpstr>Структура работы: </vt:lpstr>
      <vt:lpstr>Стандарты оформления проектных работ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Индивидуальный итоговый проект</dc:title>
  <dc:creator>Dom</dc:creator>
  <cp:lastModifiedBy>Осиповы</cp:lastModifiedBy>
  <cp:revision>7</cp:revision>
  <dcterms:created xsi:type="dcterms:W3CDTF">2018-09-07T17:21:43Z</dcterms:created>
  <dcterms:modified xsi:type="dcterms:W3CDTF">2020-02-03T17:50:29Z</dcterms:modified>
</cp:coreProperties>
</file>