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36" r:id="rId2"/>
    <p:sldId id="284" r:id="rId3"/>
    <p:sldId id="257" r:id="rId4"/>
    <p:sldId id="259" r:id="rId5"/>
    <p:sldId id="330" r:id="rId6"/>
    <p:sldId id="331" r:id="rId7"/>
    <p:sldId id="261" r:id="rId8"/>
    <p:sldId id="264" r:id="rId9"/>
    <p:sldId id="304" r:id="rId10"/>
    <p:sldId id="320" r:id="rId11"/>
    <p:sldId id="321" r:id="rId12"/>
    <p:sldId id="322" r:id="rId13"/>
    <p:sldId id="323" r:id="rId14"/>
    <p:sldId id="325" r:id="rId15"/>
    <p:sldId id="28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0066"/>
    <a:srgbClr val="6600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3250" autoAdjust="0"/>
  </p:normalViewPr>
  <p:slideViewPr>
    <p:cSldViewPr>
      <p:cViewPr>
        <p:scale>
          <a:sx n="55" d="100"/>
          <a:sy n="55" d="100"/>
        </p:scale>
        <p:origin x="-1512" y="-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6C776-0777-4034-9FAC-CD282600F7C5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C423D-4197-43FE-95D8-0F76DED74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98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8103D3-E40A-48AC-8273-E3874EF101A5}" type="slidenum">
              <a:rPr lang="ru-RU" altLang="ru-RU" smtClean="0"/>
              <a:pPr eaLnBrk="1" hangingPunct="1"/>
              <a:t>9</a:t>
            </a:fld>
            <a:endParaRPr lang="ru-RU" altLang="ru-RU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34C43F9-EF62-453C-B542-28946A1CFE0E}" type="slidenum">
              <a:rPr lang="ru-RU" altLang="ru-RU" smtClean="0"/>
              <a:pPr eaLnBrk="1" hangingPunct="1"/>
              <a:t>15</a:t>
            </a:fld>
            <a:endParaRPr lang="ru-RU" altLang="ru-RU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93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594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6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7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2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1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4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96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2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50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30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96CFA-DA82-4999-AA7B-E7EBD62E9D28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510BB-B14F-4F58-BD85-82E2E9B67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Осиповы\Desktop\pioAqKjbT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-50324"/>
            <a:ext cx="3331542" cy="250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Осиповы\Desktop\Рисунок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820017"/>
            <a:ext cx="4572000" cy="303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hutterstock_4934446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22069"/>
            <a:ext cx="24257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1952833"/>
            <a:ext cx="9144000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ts val="600"/>
              </a:spcBef>
              <a:spcAft>
                <a:spcPts val="600"/>
              </a:spcAft>
            </a:pPr>
            <a:r>
              <a:rPr kumimoji="0" lang="ru-RU" altLang="ru-RU" sz="5400" b="1" i="0" u="none" strike="noStrike" spc="50" normalizeH="0" baseline="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«Проектная деятельность </a:t>
            </a:r>
          </a:p>
          <a:p>
            <a:pPr lvl="0" algn="ctr" fontAlgn="base">
              <a:spcBef>
                <a:spcPts val="600"/>
              </a:spcBef>
              <a:spcAft>
                <a:spcPts val="600"/>
              </a:spcAft>
            </a:pPr>
            <a:r>
              <a:rPr kumimoji="0" lang="ru-RU" altLang="ru-RU" sz="5400" b="1" i="0" u="none" strike="noStrike" spc="50" normalizeH="0" baseline="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в</a:t>
            </a:r>
            <a:r>
              <a:rPr kumimoji="0" lang="ru-RU" altLang="ru-RU" sz="5400" b="1" i="0" u="none" strike="noStrike" spc="50" normalizeH="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рамках</a:t>
            </a:r>
            <a:r>
              <a:rPr kumimoji="0" lang="ru-RU" altLang="ru-RU" sz="5400" b="1" i="0" u="none" strike="noStrike" spc="50" normalizeH="0" baseline="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ФГОС»</a:t>
            </a:r>
            <a:endParaRPr kumimoji="0" lang="ru-RU" altLang="ru-RU" sz="3200" b="1" i="0" u="none" strike="noStrike" spc="50" normalizeH="0" baseline="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350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Китайская мудрость гласит:</a:t>
            </a:r>
            <a:endParaRPr lang="ru-RU" sz="48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 descr="C:\Users\Ольга\Desktop\Без имени-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437112"/>
            <a:ext cx="2232248" cy="251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6024" y="1380832"/>
            <a:ext cx="874846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«Я </a:t>
            </a:r>
            <a:r>
              <a:rPr lang="ru-RU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слышу </a:t>
            </a: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- </a:t>
            </a:r>
            <a:r>
              <a:rPr lang="ru-RU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я забываю, </a:t>
            </a:r>
            <a:endParaRPr lang="ru-RU" sz="7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Я </a:t>
            </a:r>
            <a:r>
              <a:rPr lang="ru-RU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вижу </a:t>
            </a: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- </a:t>
            </a:r>
            <a:r>
              <a:rPr lang="ru-RU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я запоминаю, </a:t>
            </a:r>
            <a:endParaRPr lang="ru-RU" sz="7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Я </a:t>
            </a:r>
            <a:r>
              <a:rPr lang="ru-RU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делаю </a:t>
            </a: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anose="03010101010201010101" pitchFamily="66" charset="0"/>
              </a:rPr>
              <a:t>- я усваиваю.»</a:t>
            </a:r>
            <a:endParaRPr lang="ru-RU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1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сиповы\Desktop\Image003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476672"/>
            <a:ext cx="1619672" cy="161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788" y="2071389"/>
            <a:ext cx="8904707" cy="4525963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изучаемый материал с повседневной жизнью и с интересами учащихся;</a:t>
            </a:r>
          </a:p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для обсуждения прошлый опыт учащихся;</a:t>
            </a:r>
          </a:p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достижения учащихся не только отметкой, но и содержательной характеристикой;</a:t>
            </a:r>
          </a:p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УРОК с использованием всего многообразия форм и методов учебной работы, и, прежде всего, всех видов самостоятельной работы, диалогических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исследовательских методов.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789" y="0"/>
            <a:ext cx="89047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включения ребёнка в активную познавательную деятельность необходимо:</a:t>
            </a:r>
            <a:endParaRPr lang="ru-RU" sz="3600" b="1" cap="none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7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сиповы\Desktop\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7562" y="5445224"/>
            <a:ext cx="1896438" cy="143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4997152"/>
          </a:xfrm>
        </p:spPr>
        <p:txBody>
          <a:bodyPr>
            <a:normAutofit fontScale="850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Навык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и использования знаний и опыта в решении конкретных проблем.</a:t>
            </a:r>
          </a:p>
          <a:p>
            <a:pPr lvl="0" algn="just">
              <a:lnSpc>
                <a:spcPct val="12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работе в коллективе.</a:t>
            </a:r>
          </a:p>
          <a:p>
            <a:pPr lvl="0" algn="just">
              <a:lnSpc>
                <a:spcPct val="12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Навык как интуитивного, так и логического мышления.</a:t>
            </a:r>
          </a:p>
          <a:p>
            <a:pPr lvl="0" algn="just">
              <a:lnSpc>
                <a:spcPct val="12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Самодисциплина и ответственность, поскольку успех или неудача проекта целиком зависят от самого ученика.</a:t>
            </a:r>
          </a:p>
          <a:p>
            <a:pPr lvl="0" algn="just">
              <a:lnSpc>
                <a:spcPct val="12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способности и предприимчивость.</a:t>
            </a:r>
          </a:p>
          <a:p>
            <a:pPr lvl="0" algn="just">
              <a:lnSpc>
                <a:spcPct val="12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Теоретическое мышление и изобретательность.</a:t>
            </a:r>
          </a:p>
          <a:p>
            <a:pPr>
              <a:lnSpc>
                <a:spcPct val="120000"/>
              </a:lnSpc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-99392"/>
            <a:ext cx="85689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над проектом развивает навыки:</a:t>
            </a:r>
          </a:p>
        </p:txBody>
      </p:sp>
    </p:spTree>
    <p:extLst>
      <p:ext uri="{BB962C8B-B14F-4D97-AF65-F5344CB8AC3E}">
        <p14:creationId xmlns:p14="http://schemas.microsoft.com/office/powerpoint/2010/main" val="29095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712968" cy="4525963"/>
          </a:xfrm>
        </p:spPr>
        <p:txBody>
          <a:bodyPr>
            <a:normAutofit fontScale="92500"/>
          </a:bodyPr>
          <a:lstStyle/>
          <a:p>
            <a:pPr marL="0" lvl="0" indent="0" algn="just">
              <a:buNone/>
            </a:pPr>
            <a:r>
              <a:rPr lang="ru-RU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</a:t>
            </a:r>
            <a:r>
              <a:rPr lang="ru-RU" b="1" dirty="0" smtClean="0"/>
              <a:t> </a:t>
            </a:r>
            <a:r>
              <a:rPr lang="ru-RU" b="1" dirty="0"/>
              <a:t>знаний, навыков и опыта, которые потребуется привлечь в ходе работы над заданием.</a:t>
            </a:r>
          </a:p>
          <a:p>
            <a:pPr marL="0" lvl="0" indent="0" algn="just">
              <a:buNone/>
            </a:pP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Способности</a:t>
            </a:r>
            <a:r>
              <a:rPr lang="ru-RU" b="1" dirty="0"/>
              <a:t> к последовательному принятию решений и их практическому воплощению.</a:t>
            </a:r>
          </a:p>
          <a:p>
            <a:pPr marL="0" lvl="0" indent="0" algn="just">
              <a:buNone/>
            </a:pPr>
            <a:r>
              <a:rPr lang="ru-RU" sz="4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</a:t>
            </a:r>
            <a:r>
              <a:rPr lang="ru-RU" b="1" dirty="0"/>
              <a:t> восприятия и понимания, необходимый для вынесения сбалансированных оценок и суждений.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80528" y="116632"/>
            <a:ext cx="9505056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→ действие → способность</a:t>
            </a:r>
            <a:r>
              <a:rPr lang="ru-RU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37112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08" y="1484784"/>
            <a:ext cx="8917105" cy="4525963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just"/>
            <a:r>
              <a:rPr lang="ru-RU" sz="3000" b="1" dirty="0">
                <a:solidFill>
                  <a:srgbClr val="002060"/>
                </a:solidFill>
              </a:rPr>
              <a:t>Применяет уже имеющиеся ресурсы, но завершение проекта должно потребовать привлечения новых ресурсов </a:t>
            </a:r>
            <a:r>
              <a:rPr lang="ru-RU" b="1" dirty="0">
                <a:solidFill>
                  <a:srgbClr val="0000FF"/>
                </a:solidFill>
              </a:rPr>
              <a:t>→</a:t>
            </a:r>
            <a:r>
              <a:rPr lang="ru-RU" b="1" dirty="0" smtClean="0">
                <a:solidFill>
                  <a:srgbClr val="0000FF"/>
                </a:solidFill>
              </a:rPr>
              <a:t>прогресс</a:t>
            </a:r>
            <a:endParaRPr lang="ru-RU" b="1" dirty="0"/>
          </a:p>
          <a:p>
            <a:pPr lvl="0" algn="just"/>
            <a:r>
              <a:rPr lang="ru-RU" sz="3000" b="1" dirty="0">
                <a:solidFill>
                  <a:srgbClr val="002060"/>
                </a:solidFill>
              </a:rPr>
              <a:t>Для оценки проекта ученику придется осознать свои ценностные ориентиры, и, вероятно, в какой-то мере их пересмотреть </a:t>
            </a:r>
            <a:r>
              <a:rPr lang="ru-RU" b="1" dirty="0">
                <a:solidFill>
                  <a:srgbClr val="0000FF"/>
                </a:solidFill>
              </a:rPr>
              <a:t>→ </a:t>
            </a:r>
            <a:r>
              <a:rPr lang="ru-RU" b="1" dirty="0" smtClean="0">
                <a:solidFill>
                  <a:srgbClr val="0000FF"/>
                </a:solidFill>
              </a:rPr>
              <a:t>прогресс</a:t>
            </a:r>
            <a:endParaRPr lang="ru-RU" sz="3000" b="1" dirty="0"/>
          </a:p>
          <a:p>
            <a:pPr lvl="0" algn="just"/>
            <a:r>
              <a:rPr lang="ru-RU" sz="3000" b="1" dirty="0">
                <a:solidFill>
                  <a:srgbClr val="002060"/>
                </a:solidFill>
              </a:rPr>
              <a:t>Придется продемонстрировать уже имеющиеся способности, выявить скрытые таланты, а также, что очень желательно, приобрести новые </a:t>
            </a:r>
            <a:r>
              <a:rPr lang="ru-RU" b="1" dirty="0">
                <a:solidFill>
                  <a:srgbClr val="0000FF"/>
                </a:solidFill>
              </a:rPr>
              <a:t>→</a:t>
            </a:r>
            <a:r>
              <a:rPr lang="ru-RU" b="1" dirty="0" smtClean="0">
                <a:solidFill>
                  <a:srgbClr val="0000FF"/>
                </a:solidFill>
              </a:rPr>
              <a:t>прогресс</a:t>
            </a:r>
            <a:endParaRPr lang="ru-RU" b="1" dirty="0">
              <a:solidFill>
                <a:srgbClr val="0000FF"/>
              </a:solidFill>
            </a:endParaRPr>
          </a:p>
          <a:p>
            <a:pPr algn="just"/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1887" y="-97188"/>
            <a:ext cx="9036496" cy="158197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20000"/>
              </a:spcBef>
            </a:pPr>
            <a:r>
              <a:rPr lang="ru-RU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Проект, предполагает прогресс </a:t>
            </a:r>
            <a:endParaRPr lang="ru-RU" sz="4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>
              <a:spcBef>
                <a:spcPct val="20000"/>
              </a:spcBef>
            </a:pP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</a:t>
            </a:r>
            <a:r>
              <a:rPr lang="ru-RU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учащихся:</a:t>
            </a:r>
          </a:p>
        </p:txBody>
      </p:sp>
    </p:spTree>
    <p:extLst>
      <p:ext uri="{BB962C8B-B14F-4D97-AF65-F5344CB8AC3E}">
        <p14:creationId xmlns:p14="http://schemas.microsoft.com/office/powerpoint/2010/main" val="31833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сиповы\Desktop\Без имени-1.gi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716016" y="4375163"/>
            <a:ext cx="5358715" cy="301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118" y="1196752"/>
            <a:ext cx="8787136" cy="5472608"/>
          </a:xfrm>
        </p:spPr>
        <p:txBody>
          <a:bodyPr anchor="ctr">
            <a:normAutofit fontScale="70000" lnSpcReduction="20000"/>
          </a:bodyPr>
          <a:lstStyle/>
          <a:p>
            <a:pPr marL="514350" lvl="0" indent="-514350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4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управление проблемой,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ставит проблему (тему), определяет сроки и результат (инструмент).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</a:t>
            </a:r>
            <a:r>
              <a:rPr lang="ru-RU" sz="4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дискуссия,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 предполагается появление некого стимула у учеников обсудить и определить задачу проекта, которую потом каждый будет осуществлять на индивидуальной основе.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fontAlgn="base">
              <a:lnSpc>
                <a:spcPct val="120000"/>
              </a:lnSpc>
              <a:buNone/>
            </a:pPr>
            <a:r>
              <a:rPr lang="ru-RU" sz="4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задания проектов:</a:t>
            </a:r>
          </a:p>
          <a:p>
            <a:pPr lvl="1" algn="just" fontAlgn="base">
              <a:lnSpc>
                <a:spcPct val="140000"/>
              </a:lnSpc>
              <a:buFont typeface="Symbol" panose="05050102010706020507" pitchFamily="18" charset="2"/>
              <a:buChar char=""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проекта определяется учителем.</a:t>
            </a:r>
          </a:p>
          <a:p>
            <a:pPr lvl="1" algn="just" fontAlgn="base">
              <a:lnSpc>
                <a:spcPct val="140000"/>
              </a:lnSpc>
              <a:buFont typeface="Symbol" panose="05050102010706020507" pitchFamily="18" charset="2"/>
              <a:buChar char=""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основе знаний.</a:t>
            </a:r>
          </a:p>
          <a:p>
            <a:pPr lvl="1" algn="just" fontAlgn="base">
              <a:lnSpc>
                <a:spcPct val="140000"/>
              </a:lnSpc>
              <a:buFont typeface="Symbol" panose="05050102010706020507" pitchFamily="18" charset="2"/>
              <a:buChar char=""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основе события.</a:t>
            </a:r>
          </a:p>
          <a:p>
            <a:pPr lvl="1" algn="just" fontAlgn="base">
              <a:lnSpc>
                <a:spcPct val="140000"/>
              </a:lnSpc>
              <a:buFont typeface="Symbol" panose="05050102010706020507" pitchFamily="18" charset="2"/>
              <a:buChar char=""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основе интересов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125" y="188640"/>
            <a:ext cx="88061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4400" b="1" cap="none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подхода к работе над проектом:</a:t>
            </a:r>
          </a:p>
        </p:txBody>
      </p:sp>
    </p:spTree>
    <p:extLst>
      <p:ext uri="{BB962C8B-B14F-4D97-AF65-F5344CB8AC3E}">
        <p14:creationId xmlns:p14="http://schemas.microsoft.com/office/powerpoint/2010/main" val="20583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5" y="1183978"/>
            <a:ext cx="8928992" cy="5485382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количеству задействованных предметов:</a:t>
            </a:r>
          </a:p>
          <a:p>
            <a:pPr lvl="0">
              <a:lnSpc>
                <a:spcPct val="90000"/>
              </a:lnSpc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Монопредметный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90000"/>
              </a:lnSpc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Межпредметный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ctr">
              <a:lnSpc>
                <a:spcPct val="90000"/>
              </a:lnSpc>
              <a:buNone/>
            </a:pP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ИКТ: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ПК в классе.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локальной сети.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Телекоммуникационный.</a:t>
            </a:r>
          </a:p>
          <a:p>
            <a:pPr marL="0" lvl="0" indent="0" algn="ctr">
              <a:lnSpc>
                <a:spcPct val="90000"/>
              </a:lnSpc>
              <a:buNone/>
            </a:pP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количеству: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Индивидуальные.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Групповые.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Межгрупповые (класс, параллель, школа).</a:t>
            </a:r>
          </a:p>
          <a:p>
            <a:pPr lvl="0"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Межшкольные (район, город).</a:t>
            </a:r>
          </a:p>
          <a:p>
            <a:pPr marL="0" lvl="0" indent="0" algn="ctr" fontAlgn="base">
              <a:lnSpc>
                <a:spcPct val="90000"/>
              </a:lnSpc>
              <a:buNone/>
            </a:pP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групповой работы</a:t>
            </a:r>
          </a:p>
          <a:p>
            <a:pPr marL="0" indent="457200" algn="just">
              <a:lnSpc>
                <a:spcPct val="9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одиночек прошло. Сейчас требуется умение работать в команде, группе. Поэтому в каждой группе должен быть свой </a:t>
            </a:r>
            <a:r>
              <a:rPr lang="ru-RU" sz="1800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проекта, секретарь и координатор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Организуя работу в группе необходимо дать ясные и четкие пояснения для всех участников группы.</a:t>
            </a:r>
          </a:p>
          <a:p>
            <a:pPr>
              <a:lnSpc>
                <a:spcPct val="90000"/>
              </a:lnSpc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111" y="188640"/>
            <a:ext cx="8643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проектов:</a:t>
            </a:r>
          </a:p>
        </p:txBody>
      </p:sp>
    </p:spTree>
    <p:extLst>
      <p:ext uri="{BB962C8B-B14F-4D97-AF65-F5344CB8AC3E}">
        <p14:creationId xmlns:p14="http://schemas.microsoft.com/office/powerpoint/2010/main" val="30330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284783" y="116632"/>
            <a:ext cx="8385175" cy="5143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Алгоритм создания проекта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429000" y="836712"/>
            <a:ext cx="2362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/>
              <a:t>Проблема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429000" y="1446312"/>
            <a:ext cx="2362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Тема проекта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676400" y="2055912"/>
            <a:ext cx="57912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Основополагающий     вопрос</a:t>
            </a:r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914400" y="2665512"/>
            <a:ext cx="2362200" cy="8223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Проблемный вопрос</a:t>
            </a:r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581400" y="2665512"/>
            <a:ext cx="2362200" cy="8223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Проблемный вопрос</a:t>
            </a:r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172200" y="2665512"/>
            <a:ext cx="2362200" cy="8223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/>
              <a:t>Проблемный вопрос 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895600" y="3717032"/>
            <a:ext cx="39624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Цель исследования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3352800" y="4250432"/>
            <a:ext cx="2362200" cy="8223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Проведение исследования</a:t>
            </a:r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685800" y="4250432"/>
            <a:ext cx="2362200" cy="8223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Составление плана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172200" y="4250432"/>
            <a:ext cx="2362200" cy="8223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Выбор методов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1676400" y="5348064"/>
            <a:ext cx="5715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Оформление результатов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3200400" y="5996136"/>
            <a:ext cx="33528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/>
              <a:t>Защита проекта</a:t>
            </a: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4495800" y="129391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4495800" y="190351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2362200" y="251311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>
            <a:off x="4572000" y="251311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>
            <a:off x="6705600" y="2513112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>
            <a:off x="3048000" y="3487837"/>
            <a:ext cx="0" cy="2291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>
            <a:off x="4572000" y="3488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6300192" y="3488432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3" name="Line 25"/>
          <p:cNvSpPr>
            <a:spLocks noChangeShapeType="1"/>
          </p:cNvSpPr>
          <p:nvPr/>
        </p:nvSpPr>
        <p:spPr bwMode="auto">
          <a:xfrm>
            <a:off x="3048000" y="463143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4631432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>
            <a:off x="2286000" y="3869432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>
            <a:off x="2286000" y="386104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>
            <a:off x="6858000" y="386943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8" name="Line 30"/>
          <p:cNvSpPr>
            <a:spLocks noChangeShapeType="1"/>
          </p:cNvSpPr>
          <p:nvPr/>
        </p:nvSpPr>
        <p:spPr bwMode="auto">
          <a:xfrm>
            <a:off x="7315200" y="386943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59" name="Line 31"/>
          <p:cNvSpPr>
            <a:spLocks noChangeShapeType="1"/>
          </p:cNvSpPr>
          <p:nvPr/>
        </p:nvSpPr>
        <p:spPr bwMode="auto">
          <a:xfrm>
            <a:off x="4495800" y="5805264"/>
            <a:ext cx="0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>
            <a:off x="4495800" y="5072757"/>
            <a:ext cx="0" cy="2284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3" name="Picture 2" descr="C:\Users\Осиповы\Desktop\Без имени-2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5521" y="-98474"/>
            <a:ext cx="1884874" cy="17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46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tzmut.com/wp-content/uploads/2015/05/Just-a-Number-225x1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3" y="4835735"/>
            <a:ext cx="2843808" cy="202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00886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в позиционных системах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 делимости в различных системах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Двоичная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числами в различных системах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систем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Недесятичные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обыкновенных дробей к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двоичным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Позиционные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чисел с помощью систем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делимости в разных системах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Римская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 Древнего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чисел в различных системах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моделирую ЭВМ в троичной системе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3202" y="18823"/>
            <a:ext cx="68407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4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счисления:</a:t>
            </a:r>
            <a:endParaRPr lang="ru-RU" sz="4800" b="1" i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6" name="Picture 4" descr="C:\Users\Осиповы\Desktop\Без имени-3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2608" y="2131815"/>
            <a:ext cx="3707904" cy="203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50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сиповы\Desktop\Anonymous_HMTL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4437112"/>
            <a:ext cx="2513856" cy="25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Абак и 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разновидности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ЭВМ «по фон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Нейману»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прошлых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Интернета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вычислительной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счисления и развитие вычислительных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на пальцах до персонального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компьютера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электронно-вычислительные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24059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компьютера (ЭВМ), Интернета</a:t>
            </a:r>
          </a:p>
        </p:txBody>
      </p:sp>
    </p:spTree>
    <p:extLst>
      <p:ext uri="{BB962C8B-B14F-4D97-AF65-F5344CB8AC3E}">
        <p14:creationId xmlns:p14="http://schemas.microsoft.com/office/powerpoint/2010/main" val="177641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7" y="5228439"/>
            <a:ext cx="2254242" cy="162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14064"/>
            <a:ext cx="8928992" cy="5927303"/>
          </a:xfrm>
        </p:spPr>
        <p:txBody>
          <a:bodyPr>
            <a:noAutofit/>
          </a:bodyPr>
          <a:lstStyle/>
          <a:p>
            <a:pPr algn="just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Алгоритмы. Алгоритмы среди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Структурный подход в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алгоритмизации.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линейного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программирования.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«Изучаем английский язык с компьютером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Криптографические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защиты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«Программирование на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Pascal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использование сетевой тестовой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оболочки.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Flash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анимаций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Интернет и ее использование в информационно-технологической подготовке школьников.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занимательных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минипроектов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среде программирования </a:t>
            </a:r>
            <a:r>
              <a:rPr lang="ru-RU" sz="2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Delphi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тематического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сайта.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химии</a:t>
            </a:r>
          </a:p>
          <a:p>
            <a:pPr algn="just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справочный комплекс «ЕГЭ по информатике».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44624"/>
            <a:ext cx="903649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 и программирование:</a:t>
            </a:r>
            <a:endParaRPr lang="ru-RU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28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112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систем линейных уравнений в приложении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графиков кривых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с помощью программы MS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компьютера для исследований функций и построения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графиков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занимательных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796702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таблицы (</a:t>
            </a:r>
            <a:r>
              <a:rPr lang="en-US" sz="4400" b="1" cap="none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Microsoft Excel)</a:t>
            </a:r>
            <a:endParaRPr lang="ru-RU" sz="4400" b="1" cap="none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1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507288" cy="5040560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моделирование геометрических фигур</a:t>
            </a:r>
          </a:p>
          <a:p>
            <a:pPr lvl="0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моделирование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моделей для  печати на 3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принтере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основы процессов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программирования роботов</a:t>
            </a:r>
          </a:p>
          <a:p>
            <a:pPr lvl="0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-мир</a:t>
            </a:r>
          </a:p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Конструктор. Технология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</a:p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-  «Свой» робот</a:t>
            </a:r>
          </a:p>
          <a:p>
            <a:pPr lvl="0"/>
            <a:endParaRPr lang="ru-RU" dirty="0" smtClean="0"/>
          </a:p>
          <a:p>
            <a:pPr lvl="0"/>
            <a:endParaRPr lang="ru-RU" dirty="0"/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96552" y="-84876"/>
            <a:ext cx="903649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8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ru-RU" sz="48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и </a:t>
            </a:r>
          </a:p>
          <a:p>
            <a:pPr algn="ctr"/>
            <a:r>
              <a:rPr lang="ru-RU" sz="48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LEGO конструирование </a:t>
            </a:r>
            <a:endParaRPr lang="ru-RU" sz="48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Осиповы\Desktop\Без имени-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372200" y="4184694"/>
            <a:ext cx="2771799" cy="255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Осиповы\Desktop\Без имени-п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8283" y="-114085"/>
            <a:ext cx="2459533" cy="226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90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WordArt 4"/>
          <p:cNvSpPr>
            <a:spLocks noChangeArrowheads="1" noChangeShapeType="1" noTextEdit="1"/>
          </p:cNvSpPr>
          <p:nvPr/>
        </p:nvSpPr>
        <p:spPr bwMode="auto">
          <a:xfrm rot="5400000">
            <a:off x="-2456183" y="3023591"/>
            <a:ext cx="5993432" cy="722041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/>
            <a:r>
              <a:rPr lang="ru-RU" sz="3600" b="1" kern="1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899592" y="406405"/>
            <a:ext cx="25787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spc="50" dirty="0" err="1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роблема</a:t>
            </a:r>
            <a:endParaRPr lang="ru-RU" altLang="ru-RU" sz="36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770950" y="1484784"/>
            <a:ext cx="94896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spc="50" dirty="0" err="1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азнообразные</a:t>
            </a:r>
            <a:r>
              <a:rPr lang="ru-RU" altLang="ru-RU" sz="3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способы её решения</a:t>
            </a: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971600" y="2566645"/>
            <a:ext cx="8251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spc="50" dirty="0" err="1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сновополагающий</a:t>
            </a:r>
            <a:r>
              <a:rPr lang="ru-RU" altLang="ru-RU" sz="3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</a:t>
            </a:r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auto">
          <a:xfrm>
            <a:off x="899592" y="3645024"/>
            <a:ext cx="66015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spc="5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динство целей и задач</a:t>
            </a: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899592" y="4798893"/>
            <a:ext cx="9902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spc="50" dirty="0" err="1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онкретные</a:t>
            </a:r>
            <a:r>
              <a:rPr lang="ru-RU" altLang="ru-RU" sz="3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исследования</a:t>
            </a:r>
          </a:p>
        </p:txBody>
      </p:sp>
      <p:sp>
        <p:nvSpPr>
          <p:cNvPr id="94218" name="Text Box 10"/>
          <p:cNvSpPr txBox="1">
            <a:spLocks noChangeArrowheads="1"/>
          </p:cNvSpPr>
          <p:nvPr/>
        </p:nvSpPr>
        <p:spPr bwMode="auto">
          <a:xfrm>
            <a:off x="827584" y="5805264"/>
            <a:ext cx="84581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spc="5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ворческий подход</a:t>
            </a:r>
          </a:p>
        </p:txBody>
      </p:sp>
    </p:spTree>
    <p:extLst>
      <p:ext uri="{BB962C8B-B14F-4D97-AF65-F5344CB8AC3E}">
        <p14:creationId xmlns:p14="http://schemas.microsoft.com/office/powerpoint/2010/main" val="299919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/>
      <p:bldP spid="94213" grpId="0"/>
      <p:bldP spid="94214" grpId="0"/>
      <p:bldP spid="94215" grpId="0"/>
      <p:bldP spid="94216" grpId="0"/>
      <p:bldP spid="94217" grpId="0"/>
      <p:bldP spid="9421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800</Words>
  <Application>Microsoft Office PowerPoint</Application>
  <PresentationFormat>Экран (4:3)</PresentationFormat>
  <Paragraphs>135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создания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Осиповы</dc:creator>
  <cp:lastModifiedBy>Осиповы</cp:lastModifiedBy>
  <cp:revision>59</cp:revision>
  <dcterms:created xsi:type="dcterms:W3CDTF">2016-02-20T18:34:59Z</dcterms:created>
  <dcterms:modified xsi:type="dcterms:W3CDTF">2020-02-03T17:56:38Z</dcterms:modified>
</cp:coreProperties>
</file>